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78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D97AA6AA-C33F-419C-B90B-5A1F2B141628}" type="datetimeFigureOut">
              <a:rPr lang="en-US" smtClean="0"/>
              <a:t>10/16/2025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05E38B1E-91F9-4EF9-AFC0-ADB2B7AD0A78}"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95362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7AA6AA-C33F-419C-B90B-5A1F2B141628}" type="datetimeFigureOut">
              <a:rPr lang="en-US" smtClean="0"/>
              <a:t>10/16/2025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E38B1E-91F9-4EF9-AFC0-ADB2B7AD0A78}" type="slidenum">
              <a:rPr lang="en-US" smtClean="0"/>
              <a:t>‹#›</a:t>
            </a:fld>
            <a:endParaRPr lang="en-US"/>
          </a:p>
        </p:txBody>
      </p:sp>
    </p:spTree>
    <p:extLst>
      <p:ext uri="{BB962C8B-B14F-4D97-AF65-F5344CB8AC3E}">
        <p14:creationId xmlns:p14="http://schemas.microsoft.com/office/powerpoint/2010/main" val="1143327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7AA6AA-C33F-419C-B90B-5A1F2B141628}" type="datetimeFigureOut">
              <a:rPr lang="en-US" smtClean="0"/>
              <a:t>10/16/2025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E38B1E-91F9-4EF9-AFC0-ADB2B7AD0A78}"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807474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7AA6AA-C33F-419C-B90B-5A1F2B141628}" type="datetimeFigureOut">
              <a:rPr lang="en-US" smtClean="0"/>
              <a:t>10/16/2025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E38B1E-91F9-4EF9-AFC0-ADB2B7AD0A78}"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487963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7AA6AA-C33F-419C-B90B-5A1F2B141628}" type="datetimeFigureOut">
              <a:rPr lang="en-US" smtClean="0"/>
              <a:t>10/16/2025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E38B1E-91F9-4EF9-AFC0-ADB2B7AD0A78}" type="slidenum">
              <a:rPr lang="en-US" smtClean="0"/>
              <a:t>‹#›</a:t>
            </a:fld>
            <a:endParaRPr lang="en-US"/>
          </a:p>
        </p:txBody>
      </p:sp>
    </p:spTree>
    <p:extLst>
      <p:ext uri="{BB962C8B-B14F-4D97-AF65-F5344CB8AC3E}">
        <p14:creationId xmlns:p14="http://schemas.microsoft.com/office/powerpoint/2010/main" val="33239238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7AA6AA-C33F-419C-B90B-5A1F2B141628}" type="datetimeFigureOut">
              <a:rPr lang="en-US" smtClean="0"/>
              <a:t>10/16/2025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E38B1E-91F9-4EF9-AFC0-ADB2B7AD0A78}"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115270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7AA6AA-C33F-419C-B90B-5A1F2B141628}" type="datetimeFigureOut">
              <a:rPr lang="en-US" smtClean="0"/>
              <a:t>10/16/2025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E38B1E-91F9-4EF9-AFC0-ADB2B7AD0A78}"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261207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97AA6AA-C33F-419C-B90B-5A1F2B141628}" type="datetimeFigureOut">
              <a:rPr lang="en-US" smtClean="0"/>
              <a:t>10/16/2025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E38B1E-91F9-4EF9-AFC0-ADB2B7AD0A78}"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549202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97AA6AA-C33F-419C-B90B-5A1F2B141628}" type="datetimeFigureOut">
              <a:rPr lang="en-US" smtClean="0"/>
              <a:t>10/16/2025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E38B1E-91F9-4EF9-AFC0-ADB2B7AD0A78}"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26584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97AA6AA-C33F-419C-B90B-5A1F2B141628}" type="datetimeFigureOut">
              <a:rPr lang="en-US" smtClean="0"/>
              <a:t>10/16/2025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E38B1E-91F9-4EF9-AFC0-ADB2B7AD0A78}" type="slidenum">
              <a:rPr lang="en-US" smtClean="0"/>
              <a:t>‹#›</a:t>
            </a:fld>
            <a:endParaRPr lang="en-US"/>
          </a:p>
        </p:txBody>
      </p:sp>
    </p:spTree>
    <p:extLst>
      <p:ext uri="{BB962C8B-B14F-4D97-AF65-F5344CB8AC3E}">
        <p14:creationId xmlns:p14="http://schemas.microsoft.com/office/powerpoint/2010/main" val="13433492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7AA6AA-C33F-419C-B90B-5A1F2B141628}" type="datetimeFigureOut">
              <a:rPr lang="en-US" smtClean="0"/>
              <a:t>10/16/2025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E38B1E-91F9-4EF9-AFC0-ADB2B7AD0A78}"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068485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97AA6AA-C33F-419C-B90B-5A1F2B141628}" type="datetimeFigureOut">
              <a:rPr lang="en-US" smtClean="0"/>
              <a:t>10/16/2025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E38B1E-91F9-4EF9-AFC0-ADB2B7AD0A78}" type="slidenum">
              <a:rPr lang="en-US" smtClean="0"/>
              <a:t>‹#›</a:t>
            </a:fld>
            <a:endParaRPr lang="en-US"/>
          </a:p>
        </p:txBody>
      </p:sp>
    </p:spTree>
    <p:extLst>
      <p:ext uri="{BB962C8B-B14F-4D97-AF65-F5344CB8AC3E}">
        <p14:creationId xmlns:p14="http://schemas.microsoft.com/office/powerpoint/2010/main" val="30069695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97AA6AA-C33F-419C-B90B-5A1F2B141628}" type="datetimeFigureOut">
              <a:rPr lang="en-US" smtClean="0"/>
              <a:t>10/16/2025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E38B1E-91F9-4EF9-AFC0-ADB2B7AD0A78}"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822206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97AA6AA-C33F-419C-B90B-5A1F2B141628}" type="datetimeFigureOut">
              <a:rPr lang="en-US" smtClean="0"/>
              <a:t>10/16/2025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E38B1E-91F9-4EF9-AFC0-ADB2B7AD0A78}"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84801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7AA6AA-C33F-419C-B90B-5A1F2B141628}" type="datetimeFigureOut">
              <a:rPr lang="en-US" smtClean="0"/>
              <a:t>10/16/2025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E38B1E-91F9-4EF9-AFC0-ADB2B7AD0A78}" type="slidenum">
              <a:rPr lang="en-US" smtClean="0"/>
              <a:t>‹#›</a:t>
            </a:fld>
            <a:endParaRPr lang="en-US"/>
          </a:p>
        </p:txBody>
      </p:sp>
    </p:spTree>
    <p:extLst>
      <p:ext uri="{BB962C8B-B14F-4D97-AF65-F5344CB8AC3E}">
        <p14:creationId xmlns:p14="http://schemas.microsoft.com/office/powerpoint/2010/main" val="10166705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7AA6AA-C33F-419C-B90B-5A1F2B141628}" type="datetimeFigureOut">
              <a:rPr lang="en-US" smtClean="0"/>
              <a:t>10/16/2025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E38B1E-91F9-4EF9-AFC0-ADB2B7AD0A78}"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173207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97AA6AA-C33F-419C-B90B-5A1F2B141628}" type="datetimeFigureOut">
              <a:rPr lang="en-US" smtClean="0"/>
              <a:t>10/16/2025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E38B1E-91F9-4EF9-AFC0-ADB2B7AD0A78}" type="slidenum">
              <a:rPr lang="en-US" smtClean="0"/>
              <a:t>‹#›</a:t>
            </a:fld>
            <a:endParaRPr lang="en-US"/>
          </a:p>
        </p:txBody>
      </p:sp>
    </p:spTree>
    <p:extLst>
      <p:ext uri="{BB962C8B-B14F-4D97-AF65-F5344CB8AC3E}">
        <p14:creationId xmlns:p14="http://schemas.microsoft.com/office/powerpoint/2010/main" val="17616906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97AA6AA-C33F-419C-B90B-5A1F2B141628}" type="datetimeFigureOut">
              <a:rPr lang="en-US" smtClean="0"/>
              <a:t>10/16/2025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5E38B1E-91F9-4EF9-AFC0-ADB2B7AD0A78}" type="slidenum">
              <a:rPr lang="en-US" smtClean="0"/>
              <a:t>‹#›</a:t>
            </a:fld>
            <a:endParaRPr lang="en-US"/>
          </a:p>
        </p:txBody>
      </p:sp>
    </p:spTree>
    <p:extLst>
      <p:ext uri="{BB962C8B-B14F-4D97-AF65-F5344CB8AC3E}">
        <p14:creationId xmlns:p14="http://schemas.microsoft.com/office/powerpoint/2010/main" val="5209389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20D38-8F10-2592-4ABC-36902DDB9044}"/>
              </a:ext>
            </a:extLst>
          </p:cNvPr>
          <p:cNvSpPr>
            <a:spLocks noGrp="1"/>
          </p:cNvSpPr>
          <p:nvPr>
            <p:ph type="ctrTitle"/>
          </p:nvPr>
        </p:nvSpPr>
        <p:spPr/>
        <p:txBody>
          <a:bodyPr/>
          <a:lstStyle/>
          <a:p>
            <a:r>
              <a:rPr lang="en-US" sz="4800" dirty="0"/>
              <a:t>IN THE NAME OF GOD</a:t>
            </a:r>
          </a:p>
        </p:txBody>
      </p:sp>
      <p:sp>
        <p:nvSpPr>
          <p:cNvPr id="3" name="Subtitle 2">
            <a:extLst>
              <a:ext uri="{FF2B5EF4-FFF2-40B4-BE49-F238E27FC236}">
                <a16:creationId xmlns:a16="http://schemas.microsoft.com/office/drawing/2014/main" id="{4793A968-E675-30A7-B943-93BAE74EA026}"/>
              </a:ext>
            </a:extLst>
          </p:cNvPr>
          <p:cNvSpPr>
            <a:spLocks noGrp="1"/>
          </p:cNvSpPr>
          <p:nvPr>
            <p:ph type="subTitle" idx="1"/>
          </p:nvPr>
        </p:nvSpPr>
        <p:spPr/>
        <p:txBody>
          <a:bodyPr>
            <a:normAutofit lnSpcReduction="10000"/>
          </a:bodyPr>
          <a:lstStyle/>
          <a:p>
            <a:endParaRPr lang="en-US" dirty="0"/>
          </a:p>
          <a:p>
            <a:r>
              <a:rPr lang="en-US" dirty="0"/>
              <a:t>Babak Samizadeh M.D.</a:t>
            </a:r>
          </a:p>
          <a:p>
            <a:r>
              <a:rPr lang="en-US" dirty="0"/>
              <a:t>Pathologist</a:t>
            </a:r>
          </a:p>
        </p:txBody>
      </p:sp>
    </p:spTree>
    <p:extLst>
      <p:ext uri="{BB962C8B-B14F-4D97-AF65-F5344CB8AC3E}">
        <p14:creationId xmlns:p14="http://schemas.microsoft.com/office/powerpoint/2010/main" val="41297955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6483A0-D199-A81F-0043-9EE1065B226D}"/>
              </a:ext>
            </a:extLst>
          </p:cNvPr>
          <p:cNvSpPr>
            <a:spLocks noGrp="1"/>
          </p:cNvSpPr>
          <p:nvPr>
            <p:ph type="title"/>
          </p:nvPr>
        </p:nvSpPr>
        <p:spPr/>
        <p:txBody>
          <a:bodyPr/>
          <a:lstStyle/>
          <a:p>
            <a:r>
              <a:rPr lang="en-US" dirty="0"/>
              <a:t>Example – One-Minute Preceptor</a:t>
            </a:r>
          </a:p>
        </p:txBody>
      </p:sp>
      <p:sp>
        <p:nvSpPr>
          <p:cNvPr id="3" name="Content Placeholder 2">
            <a:extLst>
              <a:ext uri="{FF2B5EF4-FFF2-40B4-BE49-F238E27FC236}">
                <a16:creationId xmlns:a16="http://schemas.microsoft.com/office/drawing/2014/main" id="{56A5E10F-3E55-8A55-276B-43ABCA9EC76F}"/>
              </a:ext>
            </a:extLst>
          </p:cNvPr>
          <p:cNvSpPr>
            <a:spLocks noGrp="1"/>
          </p:cNvSpPr>
          <p:nvPr>
            <p:ph idx="1"/>
          </p:nvPr>
        </p:nvSpPr>
        <p:spPr/>
        <p:txBody>
          <a:bodyPr/>
          <a:lstStyle/>
          <a:p>
            <a:r>
              <a:rPr lang="en-US" dirty="0"/>
              <a:t>Let’s take a quick example. Suppose a student says, ‘I think this patient has pneumonia. 'You might respond: ‘What findings support that? 'Then ask, ‘What else could it be? 'Finally, add a teaching pearl, like, ‘Remember, elderly patients often have atypical presentations. 'That short exchange teaches reasoning, differential diagnosis, and clinical judgment — all in under two minutes.”</a:t>
            </a:r>
          </a:p>
        </p:txBody>
      </p:sp>
    </p:spTree>
    <p:extLst>
      <p:ext uri="{BB962C8B-B14F-4D97-AF65-F5344CB8AC3E}">
        <p14:creationId xmlns:p14="http://schemas.microsoft.com/office/powerpoint/2010/main" val="11307054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291FC-69EF-FD90-D3FA-139458018BA2}"/>
              </a:ext>
            </a:extLst>
          </p:cNvPr>
          <p:cNvSpPr>
            <a:spLocks noGrp="1"/>
          </p:cNvSpPr>
          <p:nvPr>
            <p:ph type="title"/>
          </p:nvPr>
        </p:nvSpPr>
        <p:spPr/>
        <p:txBody>
          <a:bodyPr/>
          <a:lstStyle/>
          <a:p>
            <a:r>
              <a:rPr lang="en-US" dirty="0"/>
              <a:t>Bedside Teaching</a:t>
            </a:r>
          </a:p>
        </p:txBody>
      </p:sp>
      <p:sp>
        <p:nvSpPr>
          <p:cNvPr id="3" name="Content Placeholder 2">
            <a:extLst>
              <a:ext uri="{FF2B5EF4-FFF2-40B4-BE49-F238E27FC236}">
                <a16:creationId xmlns:a16="http://schemas.microsoft.com/office/drawing/2014/main" id="{5718514C-ED7A-777A-EA21-A7981914EB1E}"/>
              </a:ext>
            </a:extLst>
          </p:cNvPr>
          <p:cNvSpPr>
            <a:spLocks noGrp="1"/>
          </p:cNvSpPr>
          <p:nvPr>
            <p:ph idx="1"/>
          </p:nvPr>
        </p:nvSpPr>
        <p:spPr/>
        <p:txBody>
          <a:bodyPr/>
          <a:lstStyle/>
          <a:p>
            <a:r>
              <a:rPr lang="en-US" dirty="0"/>
              <a:t>Bedside teaching is one of the most powerful ways to connect theory with real patient care. </a:t>
            </a:r>
          </a:p>
          <a:p>
            <a:r>
              <a:rPr lang="en-US" dirty="0"/>
              <a:t>Keep it short, focused, and always involve the patient respectfully.</a:t>
            </a:r>
          </a:p>
          <a:p>
            <a:r>
              <a:rPr lang="en-US" dirty="0"/>
              <a:t> Demonstrate key findings, then ask students to describe what they observe. It makes the learning authentic and memorable.</a:t>
            </a:r>
          </a:p>
        </p:txBody>
      </p:sp>
    </p:spTree>
    <p:extLst>
      <p:ext uri="{BB962C8B-B14F-4D97-AF65-F5344CB8AC3E}">
        <p14:creationId xmlns:p14="http://schemas.microsoft.com/office/powerpoint/2010/main" val="12840854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20EA7-A353-B589-7D55-A8DA1A2F3C70}"/>
              </a:ext>
            </a:extLst>
          </p:cNvPr>
          <p:cNvSpPr>
            <a:spLocks noGrp="1"/>
          </p:cNvSpPr>
          <p:nvPr>
            <p:ph type="title"/>
          </p:nvPr>
        </p:nvSpPr>
        <p:spPr/>
        <p:txBody>
          <a:bodyPr/>
          <a:lstStyle/>
          <a:p>
            <a:r>
              <a:rPr lang="en-US" dirty="0"/>
              <a:t>Teaching Clinical Reasoning</a:t>
            </a:r>
          </a:p>
        </p:txBody>
      </p:sp>
      <p:sp>
        <p:nvSpPr>
          <p:cNvPr id="3" name="Content Placeholder 2">
            <a:extLst>
              <a:ext uri="{FF2B5EF4-FFF2-40B4-BE49-F238E27FC236}">
                <a16:creationId xmlns:a16="http://schemas.microsoft.com/office/drawing/2014/main" id="{82C3E5F8-B544-1756-8A89-A63A4C317AFB}"/>
              </a:ext>
            </a:extLst>
          </p:cNvPr>
          <p:cNvSpPr>
            <a:spLocks noGrp="1"/>
          </p:cNvSpPr>
          <p:nvPr>
            <p:ph idx="1"/>
          </p:nvPr>
        </p:nvSpPr>
        <p:spPr/>
        <p:txBody>
          <a:bodyPr/>
          <a:lstStyle/>
          <a:p>
            <a:r>
              <a:rPr lang="en-US" dirty="0"/>
              <a:t>When you see patients, don’t just say what you’re doing — explain why.</a:t>
            </a:r>
          </a:p>
          <a:p>
            <a:r>
              <a:rPr lang="en-US" dirty="0"/>
              <a:t> Think aloud as you make decisions. For example, say: ‘I’m ordering this test because I want to confirm X, and if it’s negative, I’ll consider Y.’</a:t>
            </a:r>
          </a:p>
          <a:p>
            <a:r>
              <a:rPr lang="en-US" dirty="0"/>
              <a:t> Students learn how to think like clinicians when you model your reasoning process.”</a:t>
            </a:r>
          </a:p>
        </p:txBody>
      </p:sp>
    </p:spTree>
    <p:extLst>
      <p:ext uri="{BB962C8B-B14F-4D97-AF65-F5344CB8AC3E}">
        <p14:creationId xmlns:p14="http://schemas.microsoft.com/office/powerpoint/2010/main" val="4726736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D457D-37E5-9306-495F-0B07AC51CEF7}"/>
              </a:ext>
            </a:extLst>
          </p:cNvPr>
          <p:cNvSpPr>
            <a:spLocks noGrp="1"/>
          </p:cNvSpPr>
          <p:nvPr>
            <p:ph type="title"/>
          </p:nvPr>
        </p:nvSpPr>
        <p:spPr/>
        <p:txBody>
          <a:bodyPr/>
          <a:lstStyle/>
          <a:p>
            <a:r>
              <a:rPr lang="en-US" dirty="0"/>
              <a:t>Microteaching</a:t>
            </a:r>
          </a:p>
        </p:txBody>
      </p:sp>
      <p:sp>
        <p:nvSpPr>
          <p:cNvPr id="3" name="Content Placeholder 2">
            <a:extLst>
              <a:ext uri="{FF2B5EF4-FFF2-40B4-BE49-F238E27FC236}">
                <a16:creationId xmlns:a16="http://schemas.microsoft.com/office/drawing/2014/main" id="{4E7934C5-CA3D-5B29-D5FB-93EE79910DA3}"/>
              </a:ext>
            </a:extLst>
          </p:cNvPr>
          <p:cNvSpPr>
            <a:spLocks noGrp="1"/>
          </p:cNvSpPr>
          <p:nvPr>
            <p:ph idx="1"/>
          </p:nvPr>
        </p:nvSpPr>
        <p:spPr/>
        <p:txBody>
          <a:bodyPr/>
          <a:lstStyle/>
          <a:p>
            <a:r>
              <a:rPr lang="en-US" dirty="0"/>
              <a:t>Even one or two minutes can make a difference. </a:t>
            </a:r>
          </a:p>
          <a:p>
            <a:r>
              <a:rPr lang="en-US" dirty="0"/>
              <a:t>Microteaching means giving small, focused lessons — like sharing a ‘clinical pearl’ during rounds. It doesn’t have to be long to be effective.”</a:t>
            </a:r>
          </a:p>
        </p:txBody>
      </p:sp>
    </p:spTree>
    <p:extLst>
      <p:ext uri="{BB962C8B-B14F-4D97-AF65-F5344CB8AC3E}">
        <p14:creationId xmlns:p14="http://schemas.microsoft.com/office/powerpoint/2010/main" val="20690527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E5A62B-BA48-DD47-8D47-9695293CD535}"/>
              </a:ext>
            </a:extLst>
          </p:cNvPr>
          <p:cNvSpPr>
            <a:spLocks noGrp="1"/>
          </p:cNvSpPr>
          <p:nvPr>
            <p:ph type="title"/>
          </p:nvPr>
        </p:nvSpPr>
        <p:spPr/>
        <p:txBody>
          <a:bodyPr/>
          <a:lstStyle/>
          <a:p>
            <a:r>
              <a:rPr lang="en-US" dirty="0"/>
              <a:t>Teaching Procedures</a:t>
            </a:r>
          </a:p>
        </p:txBody>
      </p:sp>
      <p:sp>
        <p:nvSpPr>
          <p:cNvPr id="3" name="Content Placeholder 2">
            <a:extLst>
              <a:ext uri="{FF2B5EF4-FFF2-40B4-BE49-F238E27FC236}">
                <a16:creationId xmlns:a16="http://schemas.microsoft.com/office/drawing/2014/main" id="{B67257CA-1730-1361-4A2A-838DF0B9D881}"/>
              </a:ext>
            </a:extLst>
          </p:cNvPr>
          <p:cNvSpPr>
            <a:spLocks noGrp="1"/>
          </p:cNvSpPr>
          <p:nvPr>
            <p:ph idx="1"/>
          </p:nvPr>
        </p:nvSpPr>
        <p:spPr/>
        <p:txBody>
          <a:bodyPr/>
          <a:lstStyle/>
          <a:p>
            <a:r>
              <a:rPr lang="en-US" dirty="0"/>
              <a:t>When teaching a skill, follow four simple steps: explain, demonstrate, supervise, and give feedback.</a:t>
            </a:r>
          </a:p>
          <a:p>
            <a:r>
              <a:rPr lang="en-US" dirty="0"/>
              <a:t> Let students observe first, then perform under your supervision. Always correct gently and praise what they do right — that builds confidence.</a:t>
            </a:r>
          </a:p>
        </p:txBody>
      </p:sp>
    </p:spTree>
    <p:extLst>
      <p:ext uri="{BB962C8B-B14F-4D97-AF65-F5344CB8AC3E}">
        <p14:creationId xmlns:p14="http://schemas.microsoft.com/office/powerpoint/2010/main" val="26222101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76F1A-2A6C-FC15-F4BC-A9A2DBFBD394}"/>
              </a:ext>
            </a:extLst>
          </p:cNvPr>
          <p:cNvSpPr>
            <a:spLocks noGrp="1"/>
          </p:cNvSpPr>
          <p:nvPr>
            <p:ph type="title"/>
          </p:nvPr>
        </p:nvSpPr>
        <p:spPr/>
        <p:txBody>
          <a:bodyPr/>
          <a:lstStyle/>
          <a:p>
            <a:r>
              <a:rPr lang="en-US" dirty="0"/>
              <a:t>Role Modeling</a:t>
            </a:r>
          </a:p>
        </p:txBody>
      </p:sp>
      <p:sp>
        <p:nvSpPr>
          <p:cNvPr id="3" name="Content Placeholder 2">
            <a:extLst>
              <a:ext uri="{FF2B5EF4-FFF2-40B4-BE49-F238E27FC236}">
                <a16:creationId xmlns:a16="http://schemas.microsoft.com/office/drawing/2014/main" id="{9677F664-1201-ABC1-27D1-E2A247ED8AD7}"/>
              </a:ext>
            </a:extLst>
          </p:cNvPr>
          <p:cNvSpPr>
            <a:spLocks noGrp="1"/>
          </p:cNvSpPr>
          <p:nvPr>
            <p:ph idx="1"/>
          </p:nvPr>
        </p:nvSpPr>
        <p:spPr/>
        <p:txBody>
          <a:bodyPr/>
          <a:lstStyle/>
          <a:p>
            <a:r>
              <a:rPr lang="en-US" dirty="0"/>
              <a:t>Whether you realize it or not, you’re always teaching — even when you’re not speaking. </a:t>
            </a:r>
          </a:p>
          <a:p>
            <a:r>
              <a:rPr lang="en-US" dirty="0"/>
              <a:t>Students watch how you talk to patients, handle stress, or admit mistakes. </a:t>
            </a:r>
          </a:p>
          <a:p>
            <a:r>
              <a:rPr lang="en-US" dirty="0"/>
              <a:t>Be the kind of clinician you’d want them to become. </a:t>
            </a:r>
          </a:p>
          <a:p>
            <a:r>
              <a:rPr lang="en-US" dirty="0"/>
              <a:t>Professionalism, empathy, and accountability are learned by example.</a:t>
            </a:r>
          </a:p>
        </p:txBody>
      </p:sp>
    </p:spTree>
    <p:extLst>
      <p:ext uri="{BB962C8B-B14F-4D97-AF65-F5344CB8AC3E}">
        <p14:creationId xmlns:p14="http://schemas.microsoft.com/office/powerpoint/2010/main" val="30687738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4AF2A-CBE7-4EF6-7991-4784201E00C7}"/>
              </a:ext>
            </a:extLst>
          </p:cNvPr>
          <p:cNvSpPr>
            <a:spLocks noGrp="1"/>
          </p:cNvSpPr>
          <p:nvPr>
            <p:ph type="title"/>
          </p:nvPr>
        </p:nvSpPr>
        <p:spPr/>
        <p:txBody>
          <a:bodyPr/>
          <a:lstStyle/>
          <a:p>
            <a:r>
              <a:rPr lang="en-US" dirty="0"/>
              <a:t>Communication Matters</a:t>
            </a:r>
          </a:p>
        </p:txBody>
      </p:sp>
      <p:sp>
        <p:nvSpPr>
          <p:cNvPr id="3" name="Content Placeholder 2">
            <a:extLst>
              <a:ext uri="{FF2B5EF4-FFF2-40B4-BE49-F238E27FC236}">
                <a16:creationId xmlns:a16="http://schemas.microsoft.com/office/drawing/2014/main" id="{895E7C8C-C131-5B80-0ED0-EB47C7DEEAF9}"/>
              </a:ext>
            </a:extLst>
          </p:cNvPr>
          <p:cNvSpPr>
            <a:spLocks noGrp="1"/>
          </p:cNvSpPr>
          <p:nvPr>
            <p:ph idx="1"/>
          </p:nvPr>
        </p:nvSpPr>
        <p:spPr/>
        <p:txBody>
          <a:bodyPr/>
          <a:lstStyle/>
          <a:p>
            <a:r>
              <a:rPr lang="en-US" dirty="0"/>
              <a:t>Good communication makes good teachers. </a:t>
            </a:r>
          </a:p>
          <a:p>
            <a:r>
              <a:rPr lang="en-US" dirty="0"/>
              <a:t>Use clear and simple language. </a:t>
            </a:r>
          </a:p>
          <a:p>
            <a:r>
              <a:rPr lang="en-US" dirty="0"/>
              <a:t>Encourage students to ask questions. </a:t>
            </a:r>
          </a:p>
          <a:p>
            <a:r>
              <a:rPr lang="en-US" dirty="0"/>
              <a:t>Listen carefully — sometimes what they don’t say is as important as what they do. A safe and respectful atmosphere makes learning possible.</a:t>
            </a:r>
          </a:p>
        </p:txBody>
      </p:sp>
    </p:spTree>
    <p:extLst>
      <p:ext uri="{BB962C8B-B14F-4D97-AF65-F5344CB8AC3E}">
        <p14:creationId xmlns:p14="http://schemas.microsoft.com/office/powerpoint/2010/main" val="29550230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9D852-DA9A-24D0-B3EA-474467BCA27F}"/>
              </a:ext>
            </a:extLst>
          </p:cNvPr>
          <p:cNvSpPr>
            <a:spLocks noGrp="1"/>
          </p:cNvSpPr>
          <p:nvPr>
            <p:ph type="title"/>
          </p:nvPr>
        </p:nvSpPr>
        <p:spPr/>
        <p:txBody>
          <a:bodyPr/>
          <a:lstStyle/>
          <a:p>
            <a:r>
              <a:rPr lang="en-US" dirty="0"/>
              <a:t>Giving Feedback</a:t>
            </a:r>
          </a:p>
        </p:txBody>
      </p:sp>
      <p:sp>
        <p:nvSpPr>
          <p:cNvPr id="3" name="Content Placeholder 2">
            <a:extLst>
              <a:ext uri="{FF2B5EF4-FFF2-40B4-BE49-F238E27FC236}">
                <a16:creationId xmlns:a16="http://schemas.microsoft.com/office/drawing/2014/main" id="{E20D0160-5F15-6F21-79F9-D4101E98ECDE}"/>
              </a:ext>
            </a:extLst>
          </p:cNvPr>
          <p:cNvSpPr>
            <a:spLocks noGrp="1"/>
          </p:cNvSpPr>
          <p:nvPr>
            <p:ph idx="1"/>
          </p:nvPr>
        </p:nvSpPr>
        <p:spPr/>
        <p:txBody>
          <a:bodyPr/>
          <a:lstStyle/>
          <a:p>
            <a:r>
              <a:rPr lang="en-US" dirty="0"/>
              <a:t>Feedback helps students improve — but only if it’s specific and kind.</a:t>
            </a:r>
          </a:p>
          <a:p>
            <a:r>
              <a:rPr lang="en-US" dirty="0"/>
              <a:t> Avoid vague comments like ‘good job’ or ‘that was bad.’ Instead, focus on what they did well and what can be improved.</a:t>
            </a:r>
          </a:p>
          <a:p>
            <a:r>
              <a:rPr lang="en-US" dirty="0"/>
              <a:t> Deliver feedback soon after the activity, while it’s still fresh.</a:t>
            </a:r>
          </a:p>
        </p:txBody>
      </p:sp>
    </p:spTree>
    <p:extLst>
      <p:ext uri="{BB962C8B-B14F-4D97-AF65-F5344CB8AC3E}">
        <p14:creationId xmlns:p14="http://schemas.microsoft.com/office/powerpoint/2010/main" val="14247514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4DBBD-61A8-41EE-4ED0-35190D563876}"/>
              </a:ext>
            </a:extLst>
          </p:cNvPr>
          <p:cNvSpPr>
            <a:spLocks noGrp="1"/>
          </p:cNvSpPr>
          <p:nvPr>
            <p:ph type="title"/>
          </p:nvPr>
        </p:nvSpPr>
        <p:spPr/>
        <p:txBody>
          <a:bodyPr/>
          <a:lstStyle/>
          <a:p>
            <a:r>
              <a:rPr lang="en-US" dirty="0"/>
              <a:t>Feedback Example</a:t>
            </a:r>
          </a:p>
        </p:txBody>
      </p:sp>
      <p:sp>
        <p:nvSpPr>
          <p:cNvPr id="3" name="Content Placeholder 2">
            <a:extLst>
              <a:ext uri="{FF2B5EF4-FFF2-40B4-BE49-F238E27FC236}">
                <a16:creationId xmlns:a16="http://schemas.microsoft.com/office/drawing/2014/main" id="{176D9B10-8341-F5CE-1AA5-62B50E464257}"/>
              </a:ext>
            </a:extLst>
          </p:cNvPr>
          <p:cNvSpPr>
            <a:spLocks noGrp="1"/>
          </p:cNvSpPr>
          <p:nvPr>
            <p:ph idx="1"/>
          </p:nvPr>
        </p:nvSpPr>
        <p:spPr/>
        <p:txBody>
          <a:bodyPr/>
          <a:lstStyle/>
          <a:p>
            <a:r>
              <a:rPr lang="en-US" dirty="0"/>
              <a:t>For example, instead of saying, ‘You did poorly,’ you could say, ‘Your presentation was clear, but next time, try summarizing lab results more concisely.’ That way, the student knows exactly what to work on and feels supported rather than criticized.”</a:t>
            </a:r>
          </a:p>
        </p:txBody>
      </p:sp>
    </p:spTree>
    <p:extLst>
      <p:ext uri="{BB962C8B-B14F-4D97-AF65-F5344CB8AC3E}">
        <p14:creationId xmlns:p14="http://schemas.microsoft.com/office/powerpoint/2010/main" val="30233502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8543D-1027-FAA4-8CB6-4D3F78FCB2FA}"/>
              </a:ext>
            </a:extLst>
          </p:cNvPr>
          <p:cNvSpPr>
            <a:spLocks noGrp="1"/>
          </p:cNvSpPr>
          <p:nvPr>
            <p:ph type="title"/>
          </p:nvPr>
        </p:nvSpPr>
        <p:spPr/>
        <p:txBody>
          <a:bodyPr/>
          <a:lstStyle/>
          <a:p>
            <a:r>
              <a:rPr lang="en-US" dirty="0"/>
              <a:t>Receiving Feedback</a:t>
            </a:r>
          </a:p>
        </p:txBody>
      </p:sp>
      <p:sp>
        <p:nvSpPr>
          <p:cNvPr id="3" name="Content Placeholder 2">
            <a:extLst>
              <a:ext uri="{FF2B5EF4-FFF2-40B4-BE49-F238E27FC236}">
                <a16:creationId xmlns:a16="http://schemas.microsoft.com/office/drawing/2014/main" id="{BD608DD9-C4B5-6083-F018-3D36B9E71D1A}"/>
              </a:ext>
            </a:extLst>
          </p:cNvPr>
          <p:cNvSpPr>
            <a:spLocks noGrp="1"/>
          </p:cNvSpPr>
          <p:nvPr>
            <p:ph idx="1"/>
          </p:nvPr>
        </p:nvSpPr>
        <p:spPr/>
        <p:txBody>
          <a:bodyPr/>
          <a:lstStyle/>
          <a:p>
            <a:r>
              <a:rPr lang="en-US" dirty="0"/>
              <a:t>As teachers, we also need to learn from feedback. </a:t>
            </a:r>
          </a:p>
          <a:p>
            <a:r>
              <a:rPr lang="en-US" dirty="0"/>
              <a:t>When someone gives you feedback — whether it’s from an attending, peer, or student — listen with an open mind. </a:t>
            </a:r>
          </a:p>
          <a:p>
            <a:r>
              <a:rPr lang="en-US" dirty="0"/>
              <a:t>Ask for examples if something is unclear, and thank them. </a:t>
            </a:r>
          </a:p>
          <a:p>
            <a:r>
              <a:rPr lang="en-US" dirty="0"/>
              <a:t>Growth comes from reflection, not defense.”</a:t>
            </a:r>
          </a:p>
        </p:txBody>
      </p:sp>
    </p:spTree>
    <p:extLst>
      <p:ext uri="{BB962C8B-B14F-4D97-AF65-F5344CB8AC3E}">
        <p14:creationId xmlns:p14="http://schemas.microsoft.com/office/powerpoint/2010/main" val="41666912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C82B5-51C0-5D38-34E3-3D4D507BA99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5C707BB-E81F-629B-9A11-6DB070F18C7B}"/>
              </a:ext>
            </a:extLst>
          </p:cNvPr>
          <p:cNvSpPr>
            <a:spLocks noGrp="1"/>
          </p:cNvSpPr>
          <p:nvPr>
            <p:ph idx="1"/>
          </p:nvPr>
        </p:nvSpPr>
        <p:spPr/>
        <p:txBody>
          <a:bodyPr/>
          <a:lstStyle/>
          <a:p>
            <a:pPr marL="0" indent="0" algn="ctr">
              <a:buNone/>
            </a:pPr>
            <a:endParaRPr lang="en-US" dirty="0"/>
          </a:p>
          <a:p>
            <a:pPr marL="0" indent="0" algn="ctr">
              <a:buNone/>
            </a:pPr>
            <a:r>
              <a:rPr lang="en-US" sz="6000" b="1" dirty="0"/>
              <a:t>Resident as a Teacher</a:t>
            </a:r>
          </a:p>
        </p:txBody>
      </p:sp>
    </p:spTree>
    <p:extLst>
      <p:ext uri="{BB962C8B-B14F-4D97-AF65-F5344CB8AC3E}">
        <p14:creationId xmlns:p14="http://schemas.microsoft.com/office/powerpoint/2010/main" val="35562199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CC3BE4-11FA-823A-7488-C76246DB8991}"/>
              </a:ext>
            </a:extLst>
          </p:cNvPr>
          <p:cNvSpPr>
            <a:spLocks noGrp="1"/>
          </p:cNvSpPr>
          <p:nvPr>
            <p:ph type="title"/>
          </p:nvPr>
        </p:nvSpPr>
        <p:spPr/>
        <p:txBody>
          <a:bodyPr/>
          <a:lstStyle/>
          <a:p>
            <a:r>
              <a:rPr lang="en-US" dirty="0"/>
              <a:t>Common Barriers</a:t>
            </a:r>
          </a:p>
        </p:txBody>
      </p:sp>
      <p:sp>
        <p:nvSpPr>
          <p:cNvPr id="3" name="Content Placeholder 2">
            <a:extLst>
              <a:ext uri="{FF2B5EF4-FFF2-40B4-BE49-F238E27FC236}">
                <a16:creationId xmlns:a16="http://schemas.microsoft.com/office/drawing/2014/main" id="{6C9D722E-8277-E152-1211-12E699F36BDA}"/>
              </a:ext>
            </a:extLst>
          </p:cNvPr>
          <p:cNvSpPr>
            <a:spLocks noGrp="1"/>
          </p:cNvSpPr>
          <p:nvPr>
            <p:ph idx="1"/>
          </p:nvPr>
        </p:nvSpPr>
        <p:spPr/>
        <p:txBody>
          <a:bodyPr/>
          <a:lstStyle/>
          <a:p>
            <a:r>
              <a:rPr lang="en-US" dirty="0"/>
              <a:t>Of course, teaching isn’t always easy. </a:t>
            </a:r>
          </a:p>
          <a:p>
            <a:r>
              <a:rPr lang="en-US" dirty="0"/>
              <a:t>Time pressure, fatigue, or uncertainty about what to teach can make it difficult. </a:t>
            </a:r>
          </a:p>
          <a:p>
            <a:r>
              <a:rPr lang="en-US" dirty="0"/>
              <a:t>Sometimes residents also worry about being judged if they don’t know something.</a:t>
            </a:r>
          </a:p>
          <a:p>
            <a:r>
              <a:rPr lang="en-US" dirty="0"/>
              <a:t> But remember — teaching doesn’t mean you must know everything.</a:t>
            </a:r>
          </a:p>
        </p:txBody>
      </p:sp>
    </p:spTree>
    <p:extLst>
      <p:ext uri="{BB962C8B-B14F-4D97-AF65-F5344CB8AC3E}">
        <p14:creationId xmlns:p14="http://schemas.microsoft.com/office/powerpoint/2010/main" val="30756109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0EA1D-7A4B-1539-DCCE-CD57DC0CD5E4}"/>
              </a:ext>
            </a:extLst>
          </p:cNvPr>
          <p:cNvSpPr>
            <a:spLocks noGrp="1"/>
          </p:cNvSpPr>
          <p:nvPr>
            <p:ph type="title"/>
          </p:nvPr>
        </p:nvSpPr>
        <p:spPr/>
        <p:txBody>
          <a:bodyPr/>
          <a:lstStyle/>
          <a:p>
            <a:r>
              <a:rPr lang="en-US" dirty="0"/>
              <a:t>Overcoming Barriers</a:t>
            </a:r>
          </a:p>
        </p:txBody>
      </p:sp>
      <p:sp>
        <p:nvSpPr>
          <p:cNvPr id="3" name="Content Placeholder 2">
            <a:extLst>
              <a:ext uri="{FF2B5EF4-FFF2-40B4-BE49-F238E27FC236}">
                <a16:creationId xmlns:a16="http://schemas.microsoft.com/office/drawing/2014/main" id="{E0C96980-4AA5-21DF-8644-D972F2374B98}"/>
              </a:ext>
            </a:extLst>
          </p:cNvPr>
          <p:cNvSpPr>
            <a:spLocks noGrp="1"/>
          </p:cNvSpPr>
          <p:nvPr>
            <p:ph idx="1"/>
          </p:nvPr>
        </p:nvSpPr>
        <p:spPr/>
        <p:txBody>
          <a:bodyPr/>
          <a:lstStyle/>
          <a:p>
            <a:r>
              <a:rPr lang="en-US" dirty="0"/>
              <a:t>You can overcome these barriers by teaching in small moments — during rounds, while waiting for labs, or after seeing a patient. </a:t>
            </a:r>
          </a:p>
          <a:p>
            <a:r>
              <a:rPr lang="en-US" dirty="0"/>
              <a:t>Teaching doesn’t always mean a formal lecture. It’s often just sharing your thought process or explaining why you made a decision.”</a:t>
            </a:r>
          </a:p>
        </p:txBody>
      </p:sp>
    </p:spTree>
    <p:extLst>
      <p:ext uri="{BB962C8B-B14F-4D97-AF65-F5344CB8AC3E}">
        <p14:creationId xmlns:p14="http://schemas.microsoft.com/office/powerpoint/2010/main" val="4968213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D84E75-E454-C445-A334-0F63FFB66C50}"/>
              </a:ext>
            </a:extLst>
          </p:cNvPr>
          <p:cNvSpPr>
            <a:spLocks noGrp="1"/>
          </p:cNvSpPr>
          <p:nvPr>
            <p:ph type="title"/>
          </p:nvPr>
        </p:nvSpPr>
        <p:spPr/>
        <p:txBody>
          <a:bodyPr/>
          <a:lstStyle/>
          <a:p>
            <a:r>
              <a:rPr lang="en-US" dirty="0"/>
              <a:t>Balancing Roles</a:t>
            </a:r>
          </a:p>
        </p:txBody>
      </p:sp>
      <p:sp>
        <p:nvSpPr>
          <p:cNvPr id="3" name="Content Placeholder 2">
            <a:extLst>
              <a:ext uri="{FF2B5EF4-FFF2-40B4-BE49-F238E27FC236}">
                <a16:creationId xmlns:a16="http://schemas.microsoft.com/office/drawing/2014/main" id="{626644DB-AEBC-755C-6D9B-A7CCF15BCF0E}"/>
              </a:ext>
            </a:extLst>
          </p:cNvPr>
          <p:cNvSpPr>
            <a:spLocks noGrp="1"/>
          </p:cNvSpPr>
          <p:nvPr>
            <p:ph idx="1"/>
          </p:nvPr>
        </p:nvSpPr>
        <p:spPr/>
        <p:txBody>
          <a:bodyPr/>
          <a:lstStyle/>
          <a:p>
            <a:r>
              <a:rPr lang="en-US" dirty="0"/>
              <a:t>As residents, you wear many hats — clinician, student, and teacher. </a:t>
            </a:r>
          </a:p>
          <a:p>
            <a:r>
              <a:rPr lang="en-US" dirty="0"/>
              <a:t>The key is to integrate teaching into your workflow. </a:t>
            </a:r>
          </a:p>
          <a:p>
            <a:r>
              <a:rPr lang="en-US" dirty="0"/>
              <a:t>Prioritize patient safety, delegate simple tasks when possible, and use every interaction as a teaching opportunity. </a:t>
            </a:r>
          </a:p>
          <a:p>
            <a:r>
              <a:rPr lang="en-US" dirty="0"/>
              <a:t>Efficiency and education can coexist.</a:t>
            </a:r>
          </a:p>
        </p:txBody>
      </p:sp>
    </p:spTree>
    <p:extLst>
      <p:ext uri="{BB962C8B-B14F-4D97-AF65-F5344CB8AC3E}">
        <p14:creationId xmlns:p14="http://schemas.microsoft.com/office/powerpoint/2010/main" val="3925068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3C53F-ED1B-7E00-C178-7D4F64C4D82F}"/>
              </a:ext>
            </a:extLst>
          </p:cNvPr>
          <p:cNvSpPr>
            <a:spLocks noGrp="1"/>
          </p:cNvSpPr>
          <p:nvPr>
            <p:ph type="title"/>
          </p:nvPr>
        </p:nvSpPr>
        <p:spPr/>
        <p:txBody>
          <a:bodyPr/>
          <a:lstStyle/>
          <a:p>
            <a:r>
              <a:rPr lang="en-US" dirty="0"/>
              <a:t>Teaching in the Team</a:t>
            </a:r>
          </a:p>
        </p:txBody>
      </p:sp>
      <p:sp>
        <p:nvSpPr>
          <p:cNvPr id="3" name="Content Placeholder 2">
            <a:extLst>
              <a:ext uri="{FF2B5EF4-FFF2-40B4-BE49-F238E27FC236}">
                <a16:creationId xmlns:a16="http://schemas.microsoft.com/office/drawing/2014/main" id="{657FB8A1-1832-78E2-D632-5289A3DF692F}"/>
              </a:ext>
            </a:extLst>
          </p:cNvPr>
          <p:cNvSpPr>
            <a:spLocks noGrp="1"/>
          </p:cNvSpPr>
          <p:nvPr>
            <p:ph idx="1"/>
          </p:nvPr>
        </p:nvSpPr>
        <p:spPr/>
        <p:txBody>
          <a:bodyPr/>
          <a:lstStyle/>
          <a:p>
            <a:r>
              <a:rPr lang="en-US" dirty="0"/>
              <a:t>Teaching is a team effort. Involve interns, nurses, and even patients in the learning process. </a:t>
            </a:r>
          </a:p>
          <a:p>
            <a:r>
              <a:rPr lang="en-US" dirty="0"/>
              <a:t>Encourage collaboration and mutual respect.</a:t>
            </a:r>
          </a:p>
          <a:p>
            <a:r>
              <a:rPr lang="en-US" dirty="0"/>
              <a:t> When students see teamwork in action, they learn the culture of medicine — not just the science.</a:t>
            </a:r>
          </a:p>
        </p:txBody>
      </p:sp>
    </p:spTree>
    <p:extLst>
      <p:ext uri="{BB962C8B-B14F-4D97-AF65-F5344CB8AC3E}">
        <p14:creationId xmlns:p14="http://schemas.microsoft.com/office/powerpoint/2010/main" val="24558007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D4977-7C47-9FD2-A2EA-EBCC54876D0A}"/>
              </a:ext>
            </a:extLst>
          </p:cNvPr>
          <p:cNvSpPr>
            <a:spLocks noGrp="1"/>
          </p:cNvSpPr>
          <p:nvPr>
            <p:ph type="title"/>
          </p:nvPr>
        </p:nvSpPr>
        <p:spPr/>
        <p:txBody>
          <a:bodyPr/>
          <a:lstStyle/>
          <a:p>
            <a:r>
              <a:rPr lang="en-US" dirty="0"/>
              <a:t>Encouraging Student Engagement</a:t>
            </a:r>
          </a:p>
        </p:txBody>
      </p:sp>
      <p:sp>
        <p:nvSpPr>
          <p:cNvPr id="3" name="Content Placeholder 2">
            <a:extLst>
              <a:ext uri="{FF2B5EF4-FFF2-40B4-BE49-F238E27FC236}">
                <a16:creationId xmlns:a16="http://schemas.microsoft.com/office/drawing/2014/main" id="{E047FDFE-C100-05D8-0F83-E1127D1D8CA0}"/>
              </a:ext>
            </a:extLst>
          </p:cNvPr>
          <p:cNvSpPr>
            <a:spLocks noGrp="1"/>
          </p:cNvSpPr>
          <p:nvPr>
            <p:ph idx="1"/>
          </p:nvPr>
        </p:nvSpPr>
        <p:spPr/>
        <p:txBody>
          <a:bodyPr/>
          <a:lstStyle/>
          <a:p>
            <a:r>
              <a:rPr lang="en-US" dirty="0"/>
              <a:t>To keep students engaged, ask open-ended questions like, ‘What do you think is going on?’ or ‘What’s your plan for this patient?’</a:t>
            </a:r>
          </a:p>
          <a:p>
            <a:r>
              <a:rPr lang="en-US" dirty="0"/>
              <a:t> Avoid yes/no questions. </a:t>
            </a:r>
          </a:p>
          <a:p>
            <a:r>
              <a:rPr lang="en-US" dirty="0"/>
              <a:t>Let them reason out loud, and guide them with hints rather than giving the answer immediately.”</a:t>
            </a:r>
          </a:p>
        </p:txBody>
      </p:sp>
    </p:spTree>
    <p:extLst>
      <p:ext uri="{BB962C8B-B14F-4D97-AF65-F5344CB8AC3E}">
        <p14:creationId xmlns:p14="http://schemas.microsoft.com/office/powerpoint/2010/main" val="16509312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0BAB6-0947-8406-9689-00944B02E2CE}"/>
              </a:ext>
            </a:extLst>
          </p:cNvPr>
          <p:cNvSpPr>
            <a:spLocks noGrp="1"/>
          </p:cNvSpPr>
          <p:nvPr>
            <p:ph type="title"/>
          </p:nvPr>
        </p:nvSpPr>
        <p:spPr/>
        <p:txBody>
          <a:bodyPr/>
          <a:lstStyle/>
          <a:p>
            <a:r>
              <a:rPr lang="en-US" dirty="0"/>
              <a:t>Use of Technology</a:t>
            </a:r>
          </a:p>
        </p:txBody>
      </p:sp>
      <p:sp>
        <p:nvSpPr>
          <p:cNvPr id="3" name="Content Placeholder 2">
            <a:extLst>
              <a:ext uri="{FF2B5EF4-FFF2-40B4-BE49-F238E27FC236}">
                <a16:creationId xmlns:a16="http://schemas.microsoft.com/office/drawing/2014/main" id="{1A8E32BE-08D5-FAEF-B9A3-06E44D38CF17}"/>
              </a:ext>
            </a:extLst>
          </p:cNvPr>
          <p:cNvSpPr>
            <a:spLocks noGrp="1"/>
          </p:cNvSpPr>
          <p:nvPr>
            <p:ph idx="1"/>
          </p:nvPr>
        </p:nvSpPr>
        <p:spPr/>
        <p:txBody>
          <a:bodyPr/>
          <a:lstStyle/>
          <a:p>
            <a:r>
              <a:rPr lang="en-US" dirty="0"/>
              <a:t>Use technology to enhance your teaching — not replace it. </a:t>
            </a:r>
          </a:p>
          <a:p>
            <a:r>
              <a:rPr lang="en-US" dirty="0"/>
              <a:t>Recommend good clinical apps, show evidence-based guidelines, or use brief digital simulations. </a:t>
            </a:r>
          </a:p>
          <a:p>
            <a:r>
              <a:rPr lang="en-US" dirty="0"/>
              <a:t>Technology makes learning more interactive, especially for today’s generation of students.</a:t>
            </a:r>
          </a:p>
        </p:txBody>
      </p:sp>
    </p:spTree>
    <p:extLst>
      <p:ext uri="{BB962C8B-B14F-4D97-AF65-F5344CB8AC3E}">
        <p14:creationId xmlns:p14="http://schemas.microsoft.com/office/powerpoint/2010/main" val="17311018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04C43-8062-14F0-9115-4DC71EC753E2}"/>
              </a:ext>
            </a:extLst>
          </p:cNvPr>
          <p:cNvSpPr>
            <a:spLocks noGrp="1"/>
          </p:cNvSpPr>
          <p:nvPr>
            <p:ph type="title"/>
          </p:nvPr>
        </p:nvSpPr>
        <p:spPr/>
        <p:txBody>
          <a:bodyPr/>
          <a:lstStyle/>
          <a:p>
            <a:r>
              <a:rPr lang="en-US" dirty="0"/>
              <a:t>Assessing Students</a:t>
            </a:r>
          </a:p>
        </p:txBody>
      </p:sp>
      <p:sp>
        <p:nvSpPr>
          <p:cNvPr id="3" name="Content Placeholder 2">
            <a:extLst>
              <a:ext uri="{FF2B5EF4-FFF2-40B4-BE49-F238E27FC236}">
                <a16:creationId xmlns:a16="http://schemas.microsoft.com/office/drawing/2014/main" id="{B387F6A8-2146-35BE-A85A-792E1D290D74}"/>
              </a:ext>
            </a:extLst>
          </p:cNvPr>
          <p:cNvSpPr>
            <a:spLocks noGrp="1"/>
          </p:cNvSpPr>
          <p:nvPr>
            <p:ph idx="1"/>
          </p:nvPr>
        </p:nvSpPr>
        <p:spPr/>
        <p:txBody>
          <a:bodyPr/>
          <a:lstStyle/>
          <a:p>
            <a:r>
              <a:rPr lang="en-US" dirty="0"/>
              <a:t>When evaluating students, focus on both knowledge and behavior.</a:t>
            </a:r>
          </a:p>
          <a:p>
            <a:r>
              <a:rPr lang="en-US" dirty="0"/>
              <a:t> Observe how they interact with patients and the team, not just how many facts they know. </a:t>
            </a:r>
          </a:p>
          <a:p>
            <a:r>
              <a:rPr lang="en-US" dirty="0"/>
              <a:t>Ask reflective questions like, ‘What would you do differently next time?’ — this helps develop clinical judgment.”</a:t>
            </a:r>
          </a:p>
        </p:txBody>
      </p:sp>
    </p:spTree>
    <p:extLst>
      <p:ext uri="{BB962C8B-B14F-4D97-AF65-F5344CB8AC3E}">
        <p14:creationId xmlns:p14="http://schemas.microsoft.com/office/powerpoint/2010/main" val="33575464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A2212-278E-88A0-AC49-F7BCD0CE0351}"/>
              </a:ext>
            </a:extLst>
          </p:cNvPr>
          <p:cNvSpPr>
            <a:spLocks noGrp="1"/>
          </p:cNvSpPr>
          <p:nvPr>
            <p:ph type="title"/>
          </p:nvPr>
        </p:nvSpPr>
        <p:spPr/>
        <p:txBody>
          <a:bodyPr>
            <a:normAutofit/>
          </a:bodyPr>
          <a:lstStyle/>
          <a:p>
            <a:r>
              <a:rPr lang="en-US" dirty="0"/>
              <a:t>Teaching Ethics &amp; Professionalism</a:t>
            </a:r>
          </a:p>
        </p:txBody>
      </p:sp>
      <p:sp>
        <p:nvSpPr>
          <p:cNvPr id="3" name="Content Placeholder 2">
            <a:extLst>
              <a:ext uri="{FF2B5EF4-FFF2-40B4-BE49-F238E27FC236}">
                <a16:creationId xmlns:a16="http://schemas.microsoft.com/office/drawing/2014/main" id="{BEE106DD-2FC5-28A5-0C0A-2273ED928A6E}"/>
              </a:ext>
            </a:extLst>
          </p:cNvPr>
          <p:cNvSpPr>
            <a:spLocks noGrp="1"/>
          </p:cNvSpPr>
          <p:nvPr>
            <p:ph idx="1"/>
          </p:nvPr>
        </p:nvSpPr>
        <p:spPr/>
        <p:txBody>
          <a:bodyPr/>
          <a:lstStyle/>
          <a:p>
            <a:r>
              <a:rPr lang="en-US" dirty="0"/>
              <a:t>Never forget that one of your most important teaching responsibilities is to model ethics and professionalism. </a:t>
            </a:r>
          </a:p>
          <a:p>
            <a:r>
              <a:rPr lang="en-US" dirty="0"/>
              <a:t>Emphasize confidentiality, respect, honesty, and punctuality. </a:t>
            </a:r>
          </a:p>
          <a:p>
            <a:r>
              <a:rPr lang="en-US" dirty="0"/>
              <a:t>These values shape the kind of doctor your students will become.</a:t>
            </a:r>
          </a:p>
        </p:txBody>
      </p:sp>
    </p:spTree>
    <p:extLst>
      <p:ext uri="{BB962C8B-B14F-4D97-AF65-F5344CB8AC3E}">
        <p14:creationId xmlns:p14="http://schemas.microsoft.com/office/powerpoint/2010/main" val="38195012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89435-2E12-F313-52BF-3E85F64905F9}"/>
              </a:ext>
            </a:extLst>
          </p:cNvPr>
          <p:cNvSpPr>
            <a:spLocks noGrp="1"/>
          </p:cNvSpPr>
          <p:nvPr>
            <p:ph type="title"/>
          </p:nvPr>
        </p:nvSpPr>
        <p:spPr/>
        <p:txBody>
          <a:bodyPr/>
          <a:lstStyle/>
          <a:p>
            <a:r>
              <a:rPr lang="en-US" dirty="0"/>
              <a:t>Self-Reflection</a:t>
            </a:r>
          </a:p>
        </p:txBody>
      </p:sp>
      <p:sp>
        <p:nvSpPr>
          <p:cNvPr id="3" name="Content Placeholder 2">
            <a:extLst>
              <a:ext uri="{FF2B5EF4-FFF2-40B4-BE49-F238E27FC236}">
                <a16:creationId xmlns:a16="http://schemas.microsoft.com/office/drawing/2014/main" id="{63B2BEC6-85C6-F170-C08A-4C910262D7AD}"/>
              </a:ext>
            </a:extLst>
          </p:cNvPr>
          <p:cNvSpPr>
            <a:spLocks noGrp="1"/>
          </p:cNvSpPr>
          <p:nvPr>
            <p:ph idx="1"/>
          </p:nvPr>
        </p:nvSpPr>
        <p:spPr/>
        <p:txBody>
          <a:bodyPr/>
          <a:lstStyle/>
          <a:p>
            <a:r>
              <a:rPr lang="en-US" dirty="0"/>
              <a:t>At the end of each day, take a minute to reflect: What did I teach today? What went well? What could I do better next time?</a:t>
            </a:r>
          </a:p>
          <a:p>
            <a:r>
              <a:rPr lang="en-US" dirty="0"/>
              <a:t> Reflection transforms experience into expertise. </a:t>
            </a:r>
          </a:p>
          <a:p>
            <a:r>
              <a:rPr lang="en-US" dirty="0"/>
              <a:t>Great teachers are always improving themselves.”</a:t>
            </a:r>
          </a:p>
        </p:txBody>
      </p:sp>
    </p:spTree>
    <p:extLst>
      <p:ext uri="{BB962C8B-B14F-4D97-AF65-F5344CB8AC3E}">
        <p14:creationId xmlns:p14="http://schemas.microsoft.com/office/powerpoint/2010/main" val="21332426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470DD-1E55-4AB0-AEF7-2334602AE784}"/>
              </a:ext>
            </a:extLst>
          </p:cNvPr>
          <p:cNvSpPr>
            <a:spLocks noGrp="1"/>
          </p:cNvSpPr>
          <p:nvPr>
            <p:ph type="title"/>
          </p:nvPr>
        </p:nvSpPr>
        <p:spPr/>
        <p:txBody>
          <a:bodyPr/>
          <a:lstStyle/>
          <a:p>
            <a:r>
              <a:rPr lang="en-US" dirty="0"/>
              <a:t>The Rewards of Teaching</a:t>
            </a:r>
          </a:p>
        </p:txBody>
      </p:sp>
      <p:sp>
        <p:nvSpPr>
          <p:cNvPr id="3" name="Content Placeholder 2">
            <a:extLst>
              <a:ext uri="{FF2B5EF4-FFF2-40B4-BE49-F238E27FC236}">
                <a16:creationId xmlns:a16="http://schemas.microsoft.com/office/drawing/2014/main" id="{7E7C067C-9F0C-7C02-161D-AA58A4956577}"/>
              </a:ext>
            </a:extLst>
          </p:cNvPr>
          <p:cNvSpPr>
            <a:spLocks noGrp="1"/>
          </p:cNvSpPr>
          <p:nvPr>
            <p:ph idx="1"/>
          </p:nvPr>
        </p:nvSpPr>
        <p:spPr/>
        <p:txBody>
          <a:bodyPr/>
          <a:lstStyle/>
          <a:p>
            <a:r>
              <a:rPr lang="en-US" dirty="0"/>
              <a:t>Teaching is incredibly rewarding. </a:t>
            </a:r>
          </a:p>
          <a:p>
            <a:r>
              <a:rPr lang="en-US" dirty="0"/>
              <a:t>You’ll find that explaining concepts makes you understand them better. </a:t>
            </a:r>
          </a:p>
          <a:p>
            <a:r>
              <a:rPr lang="en-US" dirty="0"/>
              <a:t>You gain respect, satisfaction, and sometimes lifelong mentorship relationships. </a:t>
            </a:r>
          </a:p>
          <a:p>
            <a:r>
              <a:rPr lang="en-US" dirty="0"/>
              <a:t>Your influence will last long after your students graduate.”</a:t>
            </a:r>
          </a:p>
        </p:txBody>
      </p:sp>
    </p:spTree>
    <p:extLst>
      <p:ext uri="{BB962C8B-B14F-4D97-AF65-F5344CB8AC3E}">
        <p14:creationId xmlns:p14="http://schemas.microsoft.com/office/powerpoint/2010/main" val="12182648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05BA5-3AAC-584F-E2C0-67A3596A4FE1}"/>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ED34C26-DFB2-8923-6ADD-9963F2F2A454}"/>
              </a:ext>
            </a:extLst>
          </p:cNvPr>
          <p:cNvSpPr>
            <a:spLocks noGrp="1"/>
          </p:cNvSpPr>
          <p:nvPr>
            <p:ph idx="1"/>
          </p:nvPr>
        </p:nvSpPr>
        <p:spPr/>
        <p:txBody>
          <a:bodyPr/>
          <a:lstStyle/>
          <a:p>
            <a:r>
              <a:rPr lang="en-US" dirty="0"/>
              <a:t>we’ll discuss one of the most important yet sometimes overlooked roles of a resident — being a teacher</a:t>
            </a:r>
          </a:p>
        </p:txBody>
      </p:sp>
    </p:spTree>
    <p:extLst>
      <p:ext uri="{BB962C8B-B14F-4D97-AF65-F5344CB8AC3E}">
        <p14:creationId xmlns:p14="http://schemas.microsoft.com/office/powerpoint/2010/main" val="12296806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E4286-7E62-B5FF-4133-81505FED43ED}"/>
              </a:ext>
            </a:extLst>
          </p:cNvPr>
          <p:cNvSpPr>
            <a:spLocks noGrp="1"/>
          </p:cNvSpPr>
          <p:nvPr>
            <p:ph type="title"/>
          </p:nvPr>
        </p:nvSpPr>
        <p:spPr/>
        <p:txBody>
          <a:bodyPr/>
          <a:lstStyle/>
          <a:p>
            <a:r>
              <a:rPr lang="en-US" dirty="0"/>
              <a:t>Key Takeaways</a:t>
            </a:r>
          </a:p>
        </p:txBody>
      </p:sp>
      <p:sp>
        <p:nvSpPr>
          <p:cNvPr id="3" name="Content Placeholder 2">
            <a:extLst>
              <a:ext uri="{FF2B5EF4-FFF2-40B4-BE49-F238E27FC236}">
                <a16:creationId xmlns:a16="http://schemas.microsoft.com/office/drawing/2014/main" id="{A2D032B4-D6B7-678D-297D-D1D791134451}"/>
              </a:ext>
            </a:extLst>
          </p:cNvPr>
          <p:cNvSpPr>
            <a:spLocks noGrp="1"/>
          </p:cNvSpPr>
          <p:nvPr>
            <p:ph idx="1"/>
          </p:nvPr>
        </p:nvSpPr>
        <p:spPr/>
        <p:txBody>
          <a:bodyPr/>
          <a:lstStyle/>
          <a:p>
            <a:r>
              <a:rPr lang="en-US" dirty="0"/>
              <a:t>Every resident is a teacher. </a:t>
            </a:r>
          </a:p>
          <a:p>
            <a:r>
              <a:rPr lang="en-US" dirty="0"/>
              <a:t>Teaching improves patient care and sharpens your own clinical skills.</a:t>
            </a:r>
          </a:p>
          <a:p>
            <a:r>
              <a:rPr lang="en-US" dirty="0"/>
              <a:t> Even short teaching moments matter. And remember — feedback, both giving and receiving, is essential for growth.</a:t>
            </a:r>
          </a:p>
          <a:p>
            <a:r>
              <a:rPr lang="en-US" dirty="0"/>
              <a:t>Teaching isn’t just a duty — it’s a privilege. The knowledge you share today will echo in your students’ practice tomorrow</a:t>
            </a:r>
          </a:p>
        </p:txBody>
      </p:sp>
    </p:spTree>
    <p:extLst>
      <p:ext uri="{BB962C8B-B14F-4D97-AF65-F5344CB8AC3E}">
        <p14:creationId xmlns:p14="http://schemas.microsoft.com/office/powerpoint/2010/main" val="31313050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9E9EE-D9FA-47A5-AFCB-3F7A413BA14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D50D8AB-B4FE-B7A8-EB74-D004F8AF47E9}"/>
              </a:ext>
            </a:extLst>
          </p:cNvPr>
          <p:cNvSpPr>
            <a:spLocks noGrp="1"/>
          </p:cNvSpPr>
          <p:nvPr>
            <p:ph idx="1"/>
          </p:nvPr>
        </p:nvSpPr>
        <p:spPr/>
        <p:txBody>
          <a:bodyPr/>
          <a:lstStyle/>
          <a:p>
            <a:pPr marL="0" indent="0">
              <a:buNone/>
            </a:pPr>
            <a:endParaRPr lang="en-US" dirty="0"/>
          </a:p>
          <a:p>
            <a:pPr marL="0" indent="0">
              <a:buNone/>
            </a:pPr>
            <a:r>
              <a:rPr lang="en-US" dirty="0"/>
              <a:t>              </a:t>
            </a:r>
          </a:p>
          <a:p>
            <a:pPr marL="0" indent="0">
              <a:buNone/>
            </a:pPr>
            <a:r>
              <a:rPr lang="en-US" sz="3200" dirty="0"/>
              <a:t>                    Thank you all for your attention</a:t>
            </a:r>
          </a:p>
        </p:txBody>
      </p:sp>
    </p:spTree>
    <p:extLst>
      <p:ext uri="{BB962C8B-B14F-4D97-AF65-F5344CB8AC3E}">
        <p14:creationId xmlns:p14="http://schemas.microsoft.com/office/powerpoint/2010/main" val="145736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6BB4F-3563-98E0-3BC3-08FF7AC0FB1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17EA2CE-DE93-5D71-EB6B-5DEF5AE64B79}"/>
              </a:ext>
            </a:extLst>
          </p:cNvPr>
          <p:cNvSpPr>
            <a:spLocks noGrp="1"/>
          </p:cNvSpPr>
          <p:nvPr>
            <p:ph idx="1"/>
          </p:nvPr>
        </p:nvSpPr>
        <p:spPr/>
        <p:txBody>
          <a:bodyPr/>
          <a:lstStyle/>
          <a:p>
            <a:r>
              <a:rPr lang="en-US" dirty="0"/>
              <a:t>Residents teach more than 50% of medical student clinical learning.</a:t>
            </a:r>
          </a:p>
          <a:p>
            <a:r>
              <a:rPr lang="en-US" dirty="0"/>
              <a:t>Teaching improves your own clinical reasoning.</a:t>
            </a:r>
          </a:p>
          <a:p>
            <a:r>
              <a:rPr lang="en-US" dirty="0"/>
              <a:t>It strengthens teamwork and leadership skills.</a:t>
            </a:r>
          </a:p>
          <a:p>
            <a:r>
              <a:rPr lang="en-US" dirty="0"/>
              <a:t>As residents, you are not only learners but also teachers.</a:t>
            </a:r>
          </a:p>
          <a:p>
            <a:r>
              <a:rPr lang="en-US" dirty="0"/>
              <a:t> Most of what medical students learn on the wards actually comes from you.</a:t>
            </a:r>
          </a:p>
        </p:txBody>
      </p:sp>
    </p:spTree>
    <p:extLst>
      <p:ext uri="{BB962C8B-B14F-4D97-AF65-F5344CB8AC3E}">
        <p14:creationId xmlns:p14="http://schemas.microsoft.com/office/powerpoint/2010/main" val="2260913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83BB1-1978-99E6-EAA0-287ADE06C3F0}"/>
              </a:ext>
            </a:extLst>
          </p:cNvPr>
          <p:cNvSpPr>
            <a:spLocks noGrp="1"/>
          </p:cNvSpPr>
          <p:nvPr>
            <p:ph type="title"/>
          </p:nvPr>
        </p:nvSpPr>
        <p:spPr/>
        <p:txBody>
          <a:bodyPr/>
          <a:lstStyle/>
          <a:p>
            <a:r>
              <a:rPr lang="en-US" dirty="0"/>
              <a:t>The Dual Role of a Resident</a:t>
            </a:r>
          </a:p>
        </p:txBody>
      </p:sp>
      <p:sp>
        <p:nvSpPr>
          <p:cNvPr id="3" name="Content Placeholder 2">
            <a:extLst>
              <a:ext uri="{FF2B5EF4-FFF2-40B4-BE49-F238E27FC236}">
                <a16:creationId xmlns:a16="http://schemas.microsoft.com/office/drawing/2014/main" id="{8B719C39-C78D-3B36-EDDA-57DE5C7B16A3}"/>
              </a:ext>
            </a:extLst>
          </p:cNvPr>
          <p:cNvSpPr>
            <a:spLocks noGrp="1"/>
          </p:cNvSpPr>
          <p:nvPr>
            <p:ph idx="1"/>
          </p:nvPr>
        </p:nvSpPr>
        <p:spPr/>
        <p:txBody>
          <a:bodyPr/>
          <a:lstStyle/>
          <a:p>
            <a:r>
              <a:rPr lang="en-US" dirty="0"/>
              <a:t>Learner 👨‍⚕️</a:t>
            </a:r>
          </a:p>
          <a:p>
            <a:r>
              <a:rPr lang="en-US" dirty="0"/>
              <a:t>Teacher 👩‍🏫</a:t>
            </a:r>
          </a:p>
          <a:p>
            <a:r>
              <a:rPr lang="en-US" dirty="0"/>
              <a:t>Role model 💬</a:t>
            </a:r>
          </a:p>
          <a:p>
            <a:r>
              <a:rPr lang="en-US" dirty="0"/>
              <a:t>You are in a unique position : close enough to students to understand their struggles, yet experienced enough to guide them.</a:t>
            </a:r>
          </a:p>
        </p:txBody>
      </p:sp>
    </p:spTree>
    <p:extLst>
      <p:ext uri="{BB962C8B-B14F-4D97-AF65-F5344CB8AC3E}">
        <p14:creationId xmlns:p14="http://schemas.microsoft.com/office/powerpoint/2010/main" val="29449590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F62C2-5D31-212F-D01C-6D1CC023D506}"/>
              </a:ext>
            </a:extLst>
          </p:cNvPr>
          <p:cNvSpPr>
            <a:spLocks noGrp="1"/>
          </p:cNvSpPr>
          <p:nvPr>
            <p:ph type="title"/>
          </p:nvPr>
        </p:nvSpPr>
        <p:spPr/>
        <p:txBody>
          <a:bodyPr/>
          <a:lstStyle/>
          <a:p>
            <a:r>
              <a:rPr lang="en-US" dirty="0"/>
              <a:t>Teaching Opportunities</a:t>
            </a:r>
          </a:p>
        </p:txBody>
      </p:sp>
      <p:sp>
        <p:nvSpPr>
          <p:cNvPr id="3" name="Content Placeholder 2">
            <a:extLst>
              <a:ext uri="{FF2B5EF4-FFF2-40B4-BE49-F238E27FC236}">
                <a16:creationId xmlns:a16="http://schemas.microsoft.com/office/drawing/2014/main" id="{B3917ABB-4E66-2F2F-8F55-E6D39F6198DD}"/>
              </a:ext>
            </a:extLst>
          </p:cNvPr>
          <p:cNvSpPr>
            <a:spLocks noGrp="1"/>
          </p:cNvSpPr>
          <p:nvPr>
            <p:ph idx="1"/>
          </p:nvPr>
        </p:nvSpPr>
        <p:spPr/>
        <p:txBody>
          <a:bodyPr/>
          <a:lstStyle/>
          <a:p>
            <a:r>
              <a:rPr lang="en-US" dirty="0"/>
              <a:t>Where can you teach?</a:t>
            </a:r>
          </a:p>
          <a:p>
            <a:r>
              <a:rPr lang="en-US" dirty="0"/>
              <a:t>Ward rounds</a:t>
            </a:r>
          </a:p>
          <a:p>
            <a:r>
              <a:rPr lang="en-US" dirty="0"/>
              <a:t>Outpatient clinics</a:t>
            </a:r>
          </a:p>
          <a:p>
            <a:r>
              <a:rPr lang="en-US" dirty="0"/>
              <a:t>Emergency room</a:t>
            </a:r>
          </a:p>
          <a:p>
            <a:r>
              <a:rPr lang="en-US" dirty="0"/>
              <a:t>Procedures and skills lab</a:t>
            </a:r>
          </a:p>
          <a:p>
            <a:r>
              <a:rPr lang="en-US" dirty="0"/>
              <a:t>Bedside discussions</a:t>
            </a:r>
          </a:p>
        </p:txBody>
      </p:sp>
    </p:spTree>
    <p:extLst>
      <p:ext uri="{BB962C8B-B14F-4D97-AF65-F5344CB8AC3E}">
        <p14:creationId xmlns:p14="http://schemas.microsoft.com/office/powerpoint/2010/main" val="7977518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3893D-827C-A912-463F-E29A2B2B7F30}"/>
              </a:ext>
            </a:extLst>
          </p:cNvPr>
          <p:cNvSpPr>
            <a:spLocks noGrp="1"/>
          </p:cNvSpPr>
          <p:nvPr>
            <p:ph type="title"/>
          </p:nvPr>
        </p:nvSpPr>
        <p:spPr/>
        <p:txBody>
          <a:bodyPr/>
          <a:lstStyle/>
          <a:p>
            <a:r>
              <a:rPr lang="en-US" dirty="0"/>
              <a:t>The Impact of Resident Teachers</a:t>
            </a:r>
          </a:p>
        </p:txBody>
      </p:sp>
      <p:sp>
        <p:nvSpPr>
          <p:cNvPr id="3" name="Content Placeholder 2">
            <a:extLst>
              <a:ext uri="{FF2B5EF4-FFF2-40B4-BE49-F238E27FC236}">
                <a16:creationId xmlns:a16="http://schemas.microsoft.com/office/drawing/2014/main" id="{74288C89-EB51-2820-B0AB-AD328F50A362}"/>
              </a:ext>
            </a:extLst>
          </p:cNvPr>
          <p:cNvSpPr>
            <a:spLocks noGrp="1"/>
          </p:cNvSpPr>
          <p:nvPr>
            <p:ph idx="1"/>
          </p:nvPr>
        </p:nvSpPr>
        <p:spPr/>
        <p:txBody>
          <a:bodyPr/>
          <a:lstStyle/>
          <a:p>
            <a:r>
              <a:rPr lang="en-US" dirty="0"/>
              <a:t>Increase student confidence</a:t>
            </a:r>
          </a:p>
          <a:p>
            <a:r>
              <a:rPr lang="en-US" dirty="0"/>
              <a:t>Improve patient care</a:t>
            </a:r>
          </a:p>
          <a:p>
            <a:r>
              <a:rPr lang="en-US" dirty="0"/>
              <a:t>Create a positive learning culture</a:t>
            </a:r>
          </a:p>
          <a:p>
            <a:r>
              <a:rPr lang="en-US" dirty="0"/>
              <a:t>Teaching is contagious  : when you teach well, students emulate you, and that culture of excellence spreads.</a:t>
            </a:r>
          </a:p>
        </p:txBody>
      </p:sp>
    </p:spTree>
    <p:extLst>
      <p:ext uri="{BB962C8B-B14F-4D97-AF65-F5344CB8AC3E}">
        <p14:creationId xmlns:p14="http://schemas.microsoft.com/office/powerpoint/2010/main" val="19722985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3A7DBF-2A2A-C874-C110-6BECCA5131BC}"/>
              </a:ext>
            </a:extLst>
          </p:cNvPr>
          <p:cNvSpPr>
            <a:spLocks noGrp="1"/>
          </p:cNvSpPr>
          <p:nvPr>
            <p:ph type="title"/>
          </p:nvPr>
        </p:nvSpPr>
        <p:spPr/>
        <p:txBody>
          <a:bodyPr/>
          <a:lstStyle/>
          <a:p>
            <a:r>
              <a:rPr lang="en-US" dirty="0"/>
              <a:t>Adult Learning Principles</a:t>
            </a:r>
          </a:p>
        </p:txBody>
      </p:sp>
      <p:sp>
        <p:nvSpPr>
          <p:cNvPr id="3" name="Content Placeholder 2">
            <a:extLst>
              <a:ext uri="{FF2B5EF4-FFF2-40B4-BE49-F238E27FC236}">
                <a16:creationId xmlns:a16="http://schemas.microsoft.com/office/drawing/2014/main" id="{DCFF4111-589A-A682-330D-C0A306B73A8A}"/>
              </a:ext>
            </a:extLst>
          </p:cNvPr>
          <p:cNvSpPr>
            <a:spLocks noGrp="1"/>
          </p:cNvSpPr>
          <p:nvPr>
            <p:ph idx="1"/>
          </p:nvPr>
        </p:nvSpPr>
        <p:spPr/>
        <p:txBody>
          <a:bodyPr/>
          <a:lstStyle/>
          <a:p>
            <a:r>
              <a:rPr lang="en-US" dirty="0"/>
              <a:t>Medical students are adult learners. </a:t>
            </a:r>
          </a:p>
          <a:p>
            <a:r>
              <a:rPr lang="en-US" dirty="0"/>
              <a:t>They learn best when they understand why something is important.</a:t>
            </a:r>
          </a:p>
          <a:p>
            <a:r>
              <a:rPr lang="en-US" dirty="0"/>
              <a:t>when it’s relevant to patient care.</a:t>
            </a:r>
          </a:p>
          <a:p>
            <a:r>
              <a:rPr lang="en-US" dirty="0"/>
              <a:t>when they’re actively involved. </a:t>
            </a:r>
          </a:p>
          <a:p>
            <a:r>
              <a:rPr lang="en-US" dirty="0"/>
              <a:t>Try to connect your teaching points to real cases, and encourage students to share their own experiences : that makes the learning much more meaningful.</a:t>
            </a:r>
          </a:p>
        </p:txBody>
      </p:sp>
    </p:spTree>
    <p:extLst>
      <p:ext uri="{BB962C8B-B14F-4D97-AF65-F5344CB8AC3E}">
        <p14:creationId xmlns:p14="http://schemas.microsoft.com/office/powerpoint/2010/main" val="36099342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850CE-6C7F-3282-B53F-3C57D6A63209}"/>
              </a:ext>
            </a:extLst>
          </p:cNvPr>
          <p:cNvSpPr>
            <a:spLocks noGrp="1"/>
          </p:cNvSpPr>
          <p:nvPr>
            <p:ph type="title"/>
          </p:nvPr>
        </p:nvSpPr>
        <p:spPr/>
        <p:txBody>
          <a:bodyPr/>
          <a:lstStyle/>
          <a:p>
            <a:r>
              <a:rPr lang="en-US" dirty="0"/>
              <a:t>The One-Minute Preceptor Model</a:t>
            </a:r>
          </a:p>
        </p:txBody>
      </p:sp>
      <p:sp>
        <p:nvSpPr>
          <p:cNvPr id="3" name="Content Placeholder 2">
            <a:extLst>
              <a:ext uri="{FF2B5EF4-FFF2-40B4-BE49-F238E27FC236}">
                <a16:creationId xmlns:a16="http://schemas.microsoft.com/office/drawing/2014/main" id="{C2465DF2-5BA2-89BF-E1C2-5A4C32E19CC2}"/>
              </a:ext>
            </a:extLst>
          </p:cNvPr>
          <p:cNvSpPr>
            <a:spLocks noGrp="1"/>
          </p:cNvSpPr>
          <p:nvPr>
            <p:ph idx="1"/>
          </p:nvPr>
        </p:nvSpPr>
        <p:spPr/>
        <p:txBody>
          <a:bodyPr/>
          <a:lstStyle/>
          <a:p>
            <a:r>
              <a:rPr lang="en-US" dirty="0"/>
              <a:t>One very practical method for teaching in busy clinical settings is the ‘One-Minute Preceptor.</a:t>
            </a:r>
          </a:p>
          <a:p>
            <a:r>
              <a:rPr lang="en-US" dirty="0"/>
              <a:t> It’s a five-step technique that allows you to teach effectively in just a few minutes  even during rounds or clinic visits.</a:t>
            </a:r>
          </a:p>
        </p:txBody>
      </p:sp>
    </p:spTree>
    <p:extLst>
      <p:ext uri="{BB962C8B-B14F-4D97-AF65-F5344CB8AC3E}">
        <p14:creationId xmlns:p14="http://schemas.microsoft.com/office/powerpoint/2010/main" val="2056130848"/>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50</TotalTime>
  <Words>1392</Words>
  <Application>Microsoft Office PowerPoint</Application>
  <PresentationFormat>Widescreen</PresentationFormat>
  <Paragraphs>125</Paragraphs>
  <Slides>31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31</vt:i4>
      </vt:variant>
    </vt:vector>
  </HeadingPairs>
  <TitlesOfParts>
    <vt:vector size="34" baseType="lpstr">
      <vt:lpstr>Arial</vt:lpstr>
      <vt:lpstr>Garamond</vt:lpstr>
      <vt:lpstr>Organic</vt:lpstr>
      <vt:lpstr>IN THE NAME OF GOD</vt:lpstr>
      <vt:lpstr>PowerPoint Presentation</vt:lpstr>
      <vt:lpstr>PowerPoint Presentation</vt:lpstr>
      <vt:lpstr>PowerPoint Presentation</vt:lpstr>
      <vt:lpstr>The Dual Role of a Resident</vt:lpstr>
      <vt:lpstr>Teaching Opportunities</vt:lpstr>
      <vt:lpstr>The Impact of Resident Teachers</vt:lpstr>
      <vt:lpstr>Adult Learning Principles</vt:lpstr>
      <vt:lpstr>The One-Minute Preceptor Model</vt:lpstr>
      <vt:lpstr>Example – One-Minute Preceptor</vt:lpstr>
      <vt:lpstr>Bedside Teaching</vt:lpstr>
      <vt:lpstr>Teaching Clinical Reasoning</vt:lpstr>
      <vt:lpstr>Microteaching</vt:lpstr>
      <vt:lpstr>Teaching Procedures</vt:lpstr>
      <vt:lpstr>Role Modeling</vt:lpstr>
      <vt:lpstr>Communication Matters</vt:lpstr>
      <vt:lpstr>Giving Feedback</vt:lpstr>
      <vt:lpstr>Feedback Example</vt:lpstr>
      <vt:lpstr>Receiving Feedback</vt:lpstr>
      <vt:lpstr>Common Barriers</vt:lpstr>
      <vt:lpstr>Overcoming Barriers</vt:lpstr>
      <vt:lpstr>Balancing Roles</vt:lpstr>
      <vt:lpstr>Teaching in the Team</vt:lpstr>
      <vt:lpstr>Encouraging Student Engagement</vt:lpstr>
      <vt:lpstr>Use of Technology</vt:lpstr>
      <vt:lpstr>Assessing Students</vt:lpstr>
      <vt:lpstr>Teaching Ethics &amp; Professionalism</vt:lpstr>
      <vt:lpstr>Self-Reflection</vt:lpstr>
      <vt:lpstr>The Rewards of Teaching</vt:lpstr>
      <vt:lpstr>Key Takeaways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Babak Samizadeh</dc:creator>
  <cp:lastModifiedBy>Babak Samizadeh</cp:lastModifiedBy>
  <cp:revision>1</cp:revision>
  <dcterms:created xsi:type="dcterms:W3CDTF">2025-10-16T15:46:31Z</dcterms:created>
  <dcterms:modified xsi:type="dcterms:W3CDTF">2025-10-16T16:37:20Z</dcterms:modified>
</cp:coreProperties>
</file>